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notesMasterIdLst>
    <p:notesMasterId r:id="rId10"/>
  </p:notesMasterIdLst>
  <p:handoutMasterIdLst>
    <p:handoutMasterId r:id="rId11"/>
  </p:handoutMasterIdLst>
  <p:sldIdLst>
    <p:sldId id="258" r:id="rId2"/>
    <p:sldId id="259" r:id="rId3"/>
    <p:sldId id="268" r:id="rId4"/>
    <p:sldId id="272" r:id="rId5"/>
    <p:sldId id="271" r:id="rId6"/>
    <p:sldId id="273" r:id="rId7"/>
    <p:sldId id="274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30/04/2019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30/04/2019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4/30/2019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F5A24-274B-4B1B-80BA-E83B4590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6214" y="5709036"/>
            <a:ext cx="2771588" cy="546377"/>
          </a:xfrm>
        </p:spPr>
        <p:txBody>
          <a:bodyPr/>
          <a:lstStyle/>
          <a:p>
            <a:r>
              <a:rPr lang="en-US" sz="2400" b="1" dirty="0"/>
              <a:t>OSS.SOP.XIII.2U9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1F7705-26BB-428F-A23E-2E64BB378703}"/>
              </a:ext>
            </a:extLst>
          </p:cNvPr>
          <p:cNvSpPr txBox="1"/>
          <p:nvPr/>
        </p:nvSpPr>
        <p:spPr>
          <a:xfrm>
            <a:off x="605556" y="1828659"/>
            <a:ext cx="1082698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</a:rPr>
              <a:t>EXPENDITURE ANALYSIS </a:t>
            </a:r>
            <a:r>
              <a:rPr lang="en-US" sz="3200" b="1">
                <a:solidFill>
                  <a:srgbClr val="0070C0"/>
                </a:solidFill>
              </a:rPr>
              <a:t>FOR TRACKING THE PROCUREMENT OF FIXED ASSETS</a:t>
            </a:r>
            <a:endParaRPr lang="en-US" sz="3200" b="1" dirty="0">
              <a:solidFill>
                <a:srgbClr val="0070C0"/>
              </a:solidFill>
            </a:endParaRPr>
          </a:p>
          <a:p>
            <a:pPr algn="ctr"/>
            <a:endParaRPr lang="en-US" sz="3600" b="1" dirty="0">
              <a:solidFill>
                <a:srgbClr val="0070C0"/>
              </a:solidFill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GSM function required: BI (BUSINESS INTELLIGENCE)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A054A14-9E95-49FC-A4BB-EC8F5CACE6D3}"/>
              </a:ext>
            </a:extLst>
          </p:cNvPr>
          <p:cNvSpPr/>
          <p:nvPr/>
        </p:nvSpPr>
        <p:spPr>
          <a:xfrm>
            <a:off x="1137036" y="724003"/>
            <a:ext cx="2711395" cy="51640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1. select </a:t>
            </a:r>
            <a:r>
              <a:rPr lang="en-US" sz="1200" b="1" dirty="0">
                <a:solidFill>
                  <a:schemeClr val="bg1"/>
                </a:solidFill>
              </a:rPr>
              <a:t>GSM function  </a:t>
            </a:r>
            <a:r>
              <a:rPr lang="en-US" sz="1200" b="1" dirty="0">
                <a:solidFill>
                  <a:srgbClr val="C00000"/>
                </a:solidFill>
              </a:rPr>
              <a:t>BI User,</a:t>
            </a:r>
          </a:p>
          <a:p>
            <a:endParaRPr lang="en-GB" sz="1050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332AC-42BB-4DFA-920F-3679E111E373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3848431" y="982204"/>
            <a:ext cx="976024" cy="4575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71424F8-E622-456D-AC18-6546E7565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8371" y="377687"/>
            <a:ext cx="3505200" cy="12858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A63D72-FA2A-4189-A022-F26EC49EC2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0188" y="2396945"/>
            <a:ext cx="6567910" cy="3860731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734A388-1480-4A1B-95BD-B7488480C07B}"/>
              </a:ext>
            </a:extLst>
          </p:cNvPr>
          <p:cNvSpPr/>
          <p:nvPr/>
        </p:nvSpPr>
        <p:spPr>
          <a:xfrm>
            <a:off x="478611" y="4172539"/>
            <a:ext cx="2711395" cy="51640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2. This takes the user to the BI Interface page</a:t>
            </a:r>
            <a:endParaRPr lang="en-US" sz="1200" b="1" dirty="0">
              <a:solidFill>
                <a:srgbClr val="C00000"/>
              </a:solidFill>
            </a:endParaRPr>
          </a:p>
          <a:p>
            <a:endParaRPr lang="en-GB" sz="1050" dirty="0">
              <a:solidFill>
                <a:srgbClr val="C00000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0664B44-6C5F-4BED-9420-5A7DF435B683}"/>
              </a:ext>
            </a:extLst>
          </p:cNvPr>
          <p:cNvCxnSpPr>
            <a:cxnSpLocks/>
          </p:cNvCxnSpPr>
          <p:nvPr/>
        </p:nvCxnSpPr>
        <p:spPr>
          <a:xfrm>
            <a:off x="3190006" y="4430739"/>
            <a:ext cx="95018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40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D9F1-B18B-4231-A8F3-7C1A3B62F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153750"/>
            <a:ext cx="10882991" cy="283572"/>
          </a:xfrm>
        </p:spPr>
        <p:txBody>
          <a:bodyPr/>
          <a:lstStyle/>
          <a:p>
            <a:pPr algn="ctr"/>
            <a:br>
              <a:rPr lang="en-US" sz="3200" dirty="0"/>
            </a:br>
            <a:endParaRPr lang="en-GB" sz="3200" dirty="0">
              <a:solidFill>
                <a:schemeClr val="accent6">
                  <a:lumMod val="25000"/>
                </a:schemeClr>
              </a:solidFill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EEE47166-2291-43BE-9B74-158C58FDF7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8840" y="2461039"/>
            <a:ext cx="6671146" cy="3838475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F89F62E-B4B3-40DE-AB77-A220E05F1AEF}"/>
              </a:ext>
            </a:extLst>
          </p:cNvPr>
          <p:cNvSpPr/>
          <p:nvPr/>
        </p:nvSpPr>
        <p:spPr>
          <a:xfrm>
            <a:off x="1168840" y="588397"/>
            <a:ext cx="2854519" cy="755373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3. select </a:t>
            </a:r>
            <a:r>
              <a:rPr lang="en-US" sz="1200" b="1" dirty="0">
                <a:solidFill>
                  <a:srgbClr val="C00000"/>
                </a:solidFill>
              </a:rPr>
              <a:t>FINANCE </a:t>
            </a:r>
          </a:p>
          <a:p>
            <a:endParaRPr lang="en-US" sz="1200" b="1" dirty="0">
              <a:solidFill>
                <a:srgbClr val="C00000"/>
              </a:solidFill>
            </a:endParaRPr>
          </a:p>
          <a:p>
            <a:r>
              <a:rPr lang="en-US" sz="1200" b="1" dirty="0">
                <a:solidFill>
                  <a:schemeClr val="bg1"/>
                </a:solidFill>
              </a:rPr>
              <a:t>                        then </a:t>
            </a:r>
            <a:r>
              <a:rPr lang="en-US" sz="1200" b="1" dirty="0">
                <a:solidFill>
                  <a:srgbClr val="C00000"/>
                </a:solidFill>
              </a:rPr>
              <a:t>EXPENDITURE</a:t>
            </a:r>
          </a:p>
          <a:p>
            <a:endParaRPr lang="en-GB" sz="1050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B5F44D-F1EF-4434-AD91-8B52AC081087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596100" y="1343770"/>
            <a:ext cx="1013792" cy="16141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517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D9F1-B18B-4231-A8F3-7C1A3B62F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153750"/>
            <a:ext cx="10882991" cy="283572"/>
          </a:xfrm>
        </p:spPr>
        <p:txBody>
          <a:bodyPr/>
          <a:lstStyle/>
          <a:p>
            <a:pPr algn="ctr"/>
            <a:br>
              <a:rPr lang="en-US" sz="3200" dirty="0"/>
            </a:br>
            <a:endParaRPr lang="en-GB" sz="3200" dirty="0">
              <a:solidFill>
                <a:schemeClr val="accent6">
                  <a:lumMod val="25000"/>
                </a:schemeClr>
              </a:solidFill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EEE47166-2291-43BE-9B74-158C58FDF7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8840" y="2461039"/>
            <a:ext cx="6671146" cy="3838475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F89F62E-B4B3-40DE-AB77-A220E05F1AEF}"/>
              </a:ext>
            </a:extLst>
          </p:cNvPr>
          <p:cNvSpPr/>
          <p:nvPr/>
        </p:nvSpPr>
        <p:spPr>
          <a:xfrm>
            <a:off x="1168840" y="588397"/>
            <a:ext cx="2854519" cy="755373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4. select </a:t>
            </a:r>
            <a:r>
              <a:rPr lang="en-US" sz="1200" b="1" dirty="0">
                <a:solidFill>
                  <a:srgbClr val="C00000"/>
                </a:solidFill>
              </a:rPr>
              <a:t>FINANCE </a:t>
            </a:r>
          </a:p>
          <a:p>
            <a:endParaRPr lang="en-US" sz="1200" b="1" dirty="0">
              <a:solidFill>
                <a:srgbClr val="C00000"/>
              </a:solidFill>
            </a:endParaRPr>
          </a:p>
          <a:p>
            <a:r>
              <a:rPr lang="en-US" sz="1200" b="1" dirty="0">
                <a:solidFill>
                  <a:schemeClr val="bg1"/>
                </a:solidFill>
              </a:rPr>
              <a:t>                        then </a:t>
            </a:r>
            <a:r>
              <a:rPr lang="en-US" sz="1200" b="1" dirty="0">
                <a:solidFill>
                  <a:srgbClr val="C00000"/>
                </a:solidFill>
              </a:rPr>
              <a:t>EXPENDITURE</a:t>
            </a:r>
          </a:p>
          <a:p>
            <a:endParaRPr lang="en-GB" sz="1050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B5F44D-F1EF-4434-AD91-8B52AC081087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596100" y="1343770"/>
            <a:ext cx="1013792" cy="16141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986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D9F1-B18B-4231-A8F3-7C1A3B62F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153750"/>
            <a:ext cx="10882991" cy="283572"/>
          </a:xfrm>
        </p:spPr>
        <p:txBody>
          <a:bodyPr/>
          <a:lstStyle/>
          <a:p>
            <a:pPr algn="ctr"/>
            <a:br>
              <a:rPr lang="en-US" sz="3200" dirty="0"/>
            </a:br>
            <a:endParaRPr lang="en-GB" sz="32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9DA020C-F40B-4534-881D-7E77CE7BBEFD}"/>
              </a:ext>
            </a:extLst>
          </p:cNvPr>
          <p:cNvSpPr/>
          <p:nvPr/>
        </p:nvSpPr>
        <p:spPr>
          <a:xfrm>
            <a:off x="2355574" y="563472"/>
            <a:ext cx="3590011" cy="755373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b="1" dirty="0">
              <a:solidFill>
                <a:schemeClr val="accent6">
                  <a:lumMod val="25000"/>
                </a:schemeClr>
              </a:solidFill>
            </a:endParaRPr>
          </a:p>
          <a:p>
            <a:endParaRPr lang="en-US" sz="1200" b="1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5. select </a:t>
            </a:r>
            <a:endParaRPr lang="en-US" sz="1200" b="1" dirty="0">
              <a:solidFill>
                <a:srgbClr val="C00000"/>
              </a:solidFill>
            </a:endParaRPr>
          </a:p>
          <a:p>
            <a:r>
              <a:rPr lang="en-US" sz="1200" b="1" dirty="0">
                <a:solidFill>
                  <a:srgbClr val="C00000"/>
                </a:solidFill>
              </a:rPr>
              <a:t>ENCUMBRANCE AND EXPENDITURE DETAIL </a:t>
            </a:r>
          </a:p>
          <a:p>
            <a:endParaRPr lang="en-US" sz="1200" b="1" dirty="0">
              <a:solidFill>
                <a:srgbClr val="C00000"/>
              </a:solidFill>
            </a:endParaRPr>
          </a:p>
          <a:p>
            <a:r>
              <a:rPr lang="en-US" sz="1200" b="1" dirty="0">
                <a:solidFill>
                  <a:schemeClr val="bg1"/>
                </a:solidFill>
              </a:rPr>
              <a:t>                        </a:t>
            </a:r>
            <a:endParaRPr lang="en-US" sz="1200" b="1" dirty="0">
              <a:solidFill>
                <a:srgbClr val="C00000"/>
              </a:solidFill>
            </a:endParaRPr>
          </a:p>
          <a:p>
            <a:endParaRPr lang="en-GB" sz="1050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13E12D9-E3DF-47F0-9FBC-B681A4FAEB62}"/>
              </a:ext>
            </a:extLst>
          </p:cNvPr>
          <p:cNvCxnSpPr>
            <a:cxnSpLocks/>
          </p:cNvCxnSpPr>
          <p:nvPr/>
        </p:nvCxnSpPr>
        <p:spPr>
          <a:xfrm>
            <a:off x="4150580" y="1329804"/>
            <a:ext cx="0" cy="832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2FC5A4C-06AF-41EF-8A61-07C28C611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9218E73-6F54-4416-8786-C75933B20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13830"/>
            <a:ext cx="12192000" cy="425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349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D9F1-B18B-4231-A8F3-7C1A3B62F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153750"/>
            <a:ext cx="10882991" cy="283572"/>
          </a:xfrm>
        </p:spPr>
        <p:txBody>
          <a:bodyPr/>
          <a:lstStyle/>
          <a:p>
            <a:pPr algn="ctr"/>
            <a:br>
              <a:rPr lang="en-US" sz="3200" dirty="0"/>
            </a:br>
            <a:endParaRPr lang="en-GB" sz="32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9DA020C-F40B-4534-881D-7E77CE7BBEFD}"/>
              </a:ext>
            </a:extLst>
          </p:cNvPr>
          <p:cNvSpPr/>
          <p:nvPr/>
        </p:nvSpPr>
        <p:spPr>
          <a:xfrm>
            <a:off x="1051560" y="204752"/>
            <a:ext cx="4689281" cy="158889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6. KEY FILTERS</a:t>
            </a:r>
          </a:p>
          <a:p>
            <a:endParaRPr lang="en-US" sz="900" b="1" dirty="0">
              <a:solidFill>
                <a:srgbClr val="C00000"/>
              </a:solidFill>
            </a:endParaRPr>
          </a:p>
          <a:p>
            <a:r>
              <a:rPr lang="en-US" sz="900" b="1" dirty="0">
                <a:solidFill>
                  <a:srgbClr val="C00000"/>
                </a:solidFill>
              </a:rPr>
              <a:t>GL Biennium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  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Major Office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  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Award Number – default setting is 61750, select all awards if required      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 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Expenditure Type </a:t>
            </a:r>
            <a:r>
              <a:rPr lang="en-US" sz="900" b="1" dirty="0">
                <a:solidFill>
                  <a:srgbClr val="0070C0"/>
                </a:solidFill>
              </a:rPr>
              <a:t>515 - Equipment</a:t>
            </a:r>
          </a:p>
          <a:p>
            <a:endParaRPr lang="en-US" sz="1200" b="1" dirty="0">
              <a:solidFill>
                <a:srgbClr val="C00000"/>
              </a:solidFill>
            </a:endParaRPr>
          </a:p>
          <a:p>
            <a:endParaRPr lang="en-US" sz="1200" b="1" dirty="0">
              <a:solidFill>
                <a:srgbClr val="C00000"/>
              </a:solidFill>
            </a:endParaRPr>
          </a:p>
          <a:p>
            <a:r>
              <a:rPr lang="en-US" sz="1200" b="1" dirty="0">
                <a:solidFill>
                  <a:schemeClr val="bg1"/>
                </a:solidFill>
              </a:rPr>
              <a:t>                        </a:t>
            </a:r>
            <a:endParaRPr lang="en-US" sz="1200" b="1" dirty="0">
              <a:solidFill>
                <a:srgbClr val="C00000"/>
              </a:solidFill>
            </a:endParaRPr>
          </a:p>
          <a:p>
            <a:endParaRPr lang="en-GB" sz="1050" dirty="0">
              <a:solidFill>
                <a:srgbClr val="C00000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2FC5A4C-06AF-41EF-8A61-07C28C611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23B233-B9DC-445E-976F-B191B77D9F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327968"/>
            <a:ext cx="12192000" cy="376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45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D9F1-B18B-4231-A8F3-7C1A3B62F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153750"/>
            <a:ext cx="10882991" cy="283572"/>
          </a:xfrm>
        </p:spPr>
        <p:txBody>
          <a:bodyPr/>
          <a:lstStyle/>
          <a:p>
            <a:pPr algn="ctr"/>
            <a:br>
              <a:rPr lang="en-US" sz="3200" dirty="0"/>
            </a:br>
            <a:endParaRPr lang="en-GB" sz="32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9DA020C-F40B-4534-881D-7E77CE7BBEFD}"/>
              </a:ext>
            </a:extLst>
          </p:cNvPr>
          <p:cNvSpPr/>
          <p:nvPr/>
        </p:nvSpPr>
        <p:spPr>
          <a:xfrm>
            <a:off x="176917" y="79513"/>
            <a:ext cx="6462422" cy="176519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7. EXPORTING THE RESULTS</a:t>
            </a:r>
          </a:p>
          <a:p>
            <a:endParaRPr lang="en-US" sz="900" b="1" dirty="0">
              <a:solidFill>
                <a:srgbClr val="C00000"/>
              </a:solidFill>
            </a:endParaRPr>
          </a:p>
          <a:p>
            <a:r>
              <a:rPr lang="en-US" sz="900" b="1" dirty="0">
                <a:solidFill>
                  <a:srgbClr val="C00000"/>
                </a:solidFill>
              </a:rPr>
              <a:t>SCROLL TO THE END OF THE PAGE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  </a:t>
            </a:r>
          </a:p>
          <a:p>
            <a:r>
              <a:rPr lang="en-US" sz="900" b="1" dirty="0">
                <a:solidFill>
                  <a:schemeClr val="bg1"/>
                </a:solidFill>
              </a:rPr>
              <a:t>select  </a:t>
            </a:r>
            <a:r>
              <a:rPr lang="en-US" sz="900" b="1" dirty="0">
                <a:solidFill>
                  <a:srgbClr val="C00000"/>
                </a:solidFill>
              </a:rPr>
              <a:t> EXPORT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              DATA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	CSV FORMAT</a:t>
            </a:r>
          </a:p>
          <a:p>
            <a:endParaRPr lang="en-US" sz="900" b="1" dirty="0">
              <a:solidFill>
                <a:srgbClr val="C00000"/>
              </a:solidFill>
            </a:endParaRPr>
          </a:p>
          <a:p>
            <a:r>
              <a:rPr lang="en-US" sz="900" b="1" dirty="0">
                <a:solidFill>
                  <a:schemeClr val="bg1"/>
                </a:solidFill>
              </a:rPr>
              <a:t>…..then wait a minute for the report to be generated. </a:t>
            </a:r>
          </a:p>
          <a:p>
            <a:endParaRPr lang="en-US" sz="900" b="1" dirty="0">
              <a:solidFill>
                <a:schemeClr val="bg1"/>
              </a:solidFill>
            </a:endParaRPr>
          </a:p>
          <a:p>
            <a:r>
              <a:rPr lang="en-US" sz="900" b="1" dirty="0">
                <a:solidFill>
                  <a:schemeClr val="bg1"/>
                </a:solidFill>
              </a:rPr>
              <a:t>By selecting </a:t>
            </a:r>
            <a:r>
              <a:rPr lang="en-US" sz="900" b="1" dirty="0">
                <a:solidFill>
                  <a:srgbClr val="C00000"/>
                </a:solidFill>
              </a:rPr>
              <a:t>.csv </a:t>
            </a:r>
            <a:r>
              <a:rPr lang="en-US" sz="900" b="1" dirty="0">
                <a:solidFill>
                  <a:schemeClr val="bg1"/>
                </a:solidFill>
              </a:rPr>
              <a:t>file all columns will be displayed and the file can </a:t>
            </a:r>
            <a:r>
              <a:rPr lang="en-US" sz="900" b="1" dirty="0">
                <a:solidFill>
                  <a:srgbClr val="C00000"/>
                </a:solidFill>
              </a:rPr>
              <a:t>then</a:t>
            </a:r>
            <a:r>
              <a:rPr lang="en-US" sz="900" b="1" dirty="0">
                <a:solidFill>
                  <a:schemeClr val="bg1"/>
                </a:solidFill>
              </a:rPr>
              <a:t> be “saved as”  </a:t>
            </a:r>
            <a:r>
              <a:rPr lang="en-US" sz="900" b="1" dirty="0">
                <a:solidFill>
                  <a:srgbClr val="C00000"/>
                </a:solidFill>
              </a:rPr>
              <a:t>in EXCEL format</a:t>
            </a:r>
          </a:p>
          <a:p>
            <a:r>
              <a:rPr lang="en-US" sz="900" b="1" dirty="0">
                <a:solidFill>
                  <a:srgbClr val="C00000"/>
                </a:solidFill>
              </a:rPr>
              <a:t>  </a:t>
            </a:r>
          </a:p>
          <a:p>
            <a:endParaRPr lang="en-US" sz="1200" b="1" dirty="0">
              <a:solidFill>
                <a:srgbClr val="C00000"/>
              </a:solidFill>
            </a:endParaRPr>
          </a:p>
          <a:p>
            <a:endParaRPr lang="en-US" sz="1200" b="1" dirty="0">
              <a:solidFill>
                <a:srgbClr val="C00000"/>
              </a:solidFill>
            </a:endParaRPr>
          </a:p>
          <a:p>
            <a:r>
              <a:rPr lang="en-US" sz="1200" b="1" dirty="0">
                <a:solidFill>
                  <a:schemeClr val="bg1"/>
                </a:solidFill>
              </a:rPr>
              <a:t>                        </a:t>
            </a:r>
            <a:endParaRPr lang="en-US" sz="1200" b="1" dirty="0">
              <a:solidFill>
                <a:srgbClr val="C00000"/>
              </a:solidFill>
            </a:endParaRPr>
          </a:p>
          <a:p>
            <a:endParaRPr lang="en-GB" sz="1050" dirty="0">
              <a:solidFill>
                <a:srgbClr val="C00000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2FC5A4C-06AF-41EF-8A61-07C28C611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0CC1A0-3A11-4933-AF44-C40BB0B71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96068"/>
            <a:ext cx="12192000" cy="16658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1F7C6CD-88A8-4275-AB94-264BAA6BEF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706" y="4558209"/>
            <a:ext cx="576262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3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82D9DBA-1DB9-4140-A7D5-9D4505DBB721}"/>
              </a:ext>
            </a:extLst>
          </p:cNvPr>
          <p:cNvSpPr/>
          <p:nvPr/>
        </p:nvSpPr>
        <p:spPr>
          <a:xfrm>
            <a:off x="4198289" y="127221"/>
            <a:ext cx="3912041" cy="64647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Select:</a:t>
            </a:r>
          </a:p>
          <a:p>
            <a:r>
              <a:rPr lang="en-US" sz="1000" b="1" dirty="0">
                <a:solidFill>
                  <a:srgbClr val="C00000"/>
                </a:solidFill>
              </a:rPr>
              <a:t>Holds or View Payments</a:t>
            </a:r>
            <a:r>
              <a:rPr lang="en-US" sz="1000" b="1" dirty="0">
                <a:solidFill>
                  <a:schemeClr val="bg1"/>
                </a:solidFill>
              </a:rPr>
              <a:t> to see the status of the payment.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F6EEB84-819C-46D7-9641-C0A5B78A6C1F}"/>
              </a:ext>
            </a:extLst>
          </p:cNvPr>
          <p:cNvCxnSpPr/>
          <p:nvPr/>
        </p:nvCxnSpPr>
        <p:spPr>
          <a:xfrm>
            <a:off x="1382210" y="5852382"/>
            <a:ext cx="136099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E64DE5D-9B00-4619-B815-B5A01DB22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587" y="957262"/>
            <a:ext cx="8886825" cy="4943475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8B96A8A-BE40-4394-853D-C265755C297E}"/>
              </a:ext>
            </a:extLst>
          </p:cNvPr>
          <p:cNvCxnSpPr>
            <a:cxnSpLocks/>
          </p:cNvCxnSpPr>
          <p:nvPr/>
        </p:nvCxnSpPr>
        <p:spPr>
          <a:xfrm>
            <a:off x="5828306" y="834887"/>
            <a:ext cx="771277" cy="2313830"/>
          </a:xfrm>
          <a:prstGeom prst="straightConnector1">
            <a:avLst/>
          </a:prstGeom>
          <a:ln>
            <a:solidFill>
              <a:schemeClr val="accent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7E1E999-78ED-458E-B169-8185585E3B3A}"/>
              </a:ext>
            </a:extLst>
          </p:cNvPr>
          <p:cNvCxnSpPr>
            <a:cxnSpLocks/>
          </p:cNvCxnSpPr>
          <p:nvPr/>
        </p:nvCxnSpPr>
        <p:spPr>
          <a:xfrm>
            <a:off x="4803896" y="773700"/>
            <a:ext cx="547332" cy="2375017"/>
          </a:xfrm>
          <a:prstGeom prst="straightConnector1">
            <a:avLst/>
          </a:prstGeom>
          <a:ln>
            <a:solidFill>
              <a:schemeClr val="accent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531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usiness_x0020_area xmlns="4d6ed7a4-92f4-44a7-b26a-261450baff90" xsi:nil="true"/>
    <eM_RelCont_Aud_SC xmlns="c42180c4-457d-4cd2-985a-4d4a2011628f">All</eM_RelCont_Aud_SC>
    <eM_PolicyIDs_SC xmlns="c42180c4-457d-4cd2-985a-4d4a2011628f">600;#c5925ecb-a612-4790-ba53-85b5e21f7891;#602;#727553bd-0c7c-4921-a72a-6dd7e6671ebe</eM_PolicyIDs_SC>
    <IconOverlay xmlns="http://schemas.microsoft.com/sharepoint/v4" xsi:nil="true"/>
    <eM_SectionRef_SC xmlns="c42180c4-457d-4cd2-985a-4d4a2011628f">262;#XIII.2 Fixed Assets</eM_SectionRef_SC>
    <Track_x0020_this_x0020_content xmlns="4d6ed7a4-92f4-44a7-b26a-261450baff90">
      <UserInfo>
        <DisplayName/>
        <AccountId xsi:nil="true"/>
        <AccountType/>
      </UserInfo>
    </Track_x0020_this_x0020_content>
    <eM_RelContCat_SC xmlns="c42180c4-457d-4cd2-985a-4d4a2011628f">2</eM_RelContCat_SC>
    <eM_RelContLang_SC xmlns="c42180c4-457d-4cd2-985a-4d4a2011628f">EN</eM_RelContLang_SC>
    <eM_RelCont_Title_SC xmlns="c42180c4-457d-4cd2-985a-4d4a2011628f">OSS.SOP.XIII.2U9 FA Expenditure analysis for tracking new fixed assets</eM_RelCont_Title_SC>
    <eM_SectionIDs_SC xmlns="c42180c4-457d-4cd2-985a-4d4a2011628f">262;#356689cf-ff31-4fea-8a59-5663abe91c32</eM_SectionIDs_SC>
    <eM_PolicyRef_SC xmlns="c42180c4-457d-4cd2-985a-4d4a2011628f">600;#XIII.2.1 Introduction;#602;#XIII.2.2 Recording policy</eM_PolicyRef_SC>
  </documentManagement>
</p:properties>
</file>

<file path=customXml/itemProps1.xml><?xml version="1.0" encoding="utf-8"?>
<ds:datastoreItem xmlns:ds="http://schemas.openxmlformats.org/officeDocument/2006/customXml" ds:itemID="{11A93521-BBC3-4EB8-9239-D668CDAA665B}"/>
</file>

<file path=customXml/itemProps2.xml><?xml version="1.0" encoding="utf-8"?>
<ds:datastoreItem xmlns:ds="http://schemas.openxmlformats.org/officeDocument/2006/customXml" ds:itemID="{49D376E5-ABF3-4A66-B7D9-64A787D30783}"/>
</file>

<file path=customXml/itemProps3.xml><?xml version="1.0" encoding="utf-8"?>
<ds:datastoreItem xmlns:ds="http://schemas.openxmlformats.org/officeDocument/2006/customXml" ds:itemID="{AC595D6E-9C36-4375-B138-CD162481A276}"/>
</file>

<file path=customXml/itemProps4.xml><?xml version="1.0" encoding="utf-8"?>
<ds:datastoreItem xmlns:ds="http://schemas.openxmlformats.org/officeDocument/2006/customXml" ds:itemID="{9AB94D0F-743F-4AC1-878D-616507AC1FF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Words>127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Wingdings 2</vt:lpstr>
      <vt:lpstr>Quotable</vt:lpstr>
      <vt:lpstr>PowerPoint Presentation</vt:lpstr>
      <vt:lpstr>PowerPoint Presentation</vt:lpstr>
      <vt:lpstr> </vt:lpstr>
      <vt:lpstr> </vt:lpstr>
      <vt:lpstr> </vt:lpstr>
      <vt:lpstr> 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SCANLEN, Jonathan Vincent</cp:lastModifiedBy>
  <cp:revision>65</cp:revision>
  <dcterms:created xsi:type="dcterms:W3CDTF">2018-11-30T13:48:34Z</dcterms:created>
  <dcterms:modified xsi:type="dcterms:W3CDTF">2019-04-30T09:48:08Z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